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5"/>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67500" autoAdjust="0"/>
  </p:normalViewPr>
  <p:slideViewPr>
    <p:cSldViewPr snapToGrid="0">
      <p:cViewPr varScale="1">
        <p:scale>
          <a:sx n="50" d="100"/>
          <a:sy n="50" d="100"/>
        </p:scale>
        <p:origin x="148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7D8297-35EC-426C-93CE-BD4E33E2E032}" type="datetimeFigureOut">
              <a:rPr lang="en-US" smtClean="0"/>
              <a:t>9/3/2017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6C1BC5-6246-4A12-97B9-266F41ADC39E}" type="slidenum">
              <a:rPr lang="en-US" smtClean="0"/>
              <a:t>‹#›</a:t>
            </a:fld>
            <a:endParaRPr lang="en-US"/>
          </a:p>
        </p:txBody>
      </p:sp>
    </p:spTree>
    <p:extLst>
      <p:ext uri="{BB962C8B-B14F-4D97-AF65-F5344CB8AC3E}">
        <p14:creationId xmlns:p14="http://schemas.microsoft.com/office/powerpoint/2010/main" val="1749265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saying that employee represents their company well that is definitely true and that includes hotels industry, for employees are mostly who interacts with the guests and entertain the requests and not the managers. So if guests was dissatisfied during his/her stay, then there could be only 2 factors, and that is room and service. Either of those 2 can easily make guest switch from SM hotels competitors in the future and there is quite of options if they will. </a:t>
            </a:r>
            <a:endParaRPr lang="en-US" dirty="0"/>
          </a:p>
        </p:txBody>
      </p:sp>
      <p:sp>
        <p:nvSpPr>
          <p:cNvPr id="4" name="Slide Number Placeholder 3"/>
          <p:cNvSpPr>
            <a:spLocks noGrp="1"/>
          </p:cNvSpPr>
          <p:nvPr>
            <p:ph type="sldNum" sz="quarter" idx="10"/>
          </p:nvPr>
        </p:nvSpPr>
        <p:spPr/>
        <p:txBody>
          <a:bodyPr/>
          <a:lstStyle/>
          <a:p>
            <a:fld id="{EB6C1BC5-6246-4A12-97B9-266F41ADC39E}" type="slidenum">
              <a:rPr lang="en-US" smtClean="0"/>
              <a:t>2</a:t>
            </a:fld>
            <a:endParaRPr lang="en-US"/>
          </a:p>
        </p:txBody>
      </p:sp>
    </p:spTree>
    <p:extLst>
      <p:ext uri="{BB962C8B-B14F-4D97-AF65-F5344CB8AC3E}">
        <p14:creationId xmlns:p14="http://schemas.microsoft.com/office/powerpoint/2010/main" val="4120268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project is about developing a Predictive Analytic System for </a:t>
            </a:r>
            <a:r>
              <a:rPr lang="en-US" i="1" u="sng" dirty="0" smtClean="0"/>
              <a:t>SM Hotel and Convention </a:t>
            </a:r>
            <a:r>
              <a:rPr lang="en-US" sz="1200" b="0" i="0" kern="1200" dirty="0" smtClean="0">
                <a:solidFill>
                  <a:schemeClr val="tx1"/>
                </a:solidFill>
                <a:effectLst/>
                <a:latin typeface="+mn-lt"/>
                <a:ea typeface="+mn-ea"/>
                <a:cs typeface="+mn-cs"/>
              </a:rPr>
              <a:t>(SMHC),</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currently they don’t have one, but they do have several reports that they rely on for manager’s decision making, which are in their database called Opera (product of Oracle).</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With the use of Predictive Analytics, the team aims SM</a:t>
            </a:r>
            <a:r>
              <a:rPr lang="en-US" sz="1200" b="0" i="0" kern="1200" baseline="0" dirty="0" smtClean="0">
                <a:solidFill>
                  <a:schemeClr val="tx1"/>
                </a:solidFill>
                <a:effectLst/>
                <a:latin typeface="+mn-lt"/>
                <a:ea typeface="+mn-ea"/>
                <a:cs typeface="+mn-cs"/>
              </a:rPr>
              <a:t> Hotel</a:t>
            </a:r>
            <a:r>
              <a:rPr lang="en-US" sz="1200" b="0" i="0" kern="1200" dirty="0" smtClean="0">
                <a:solidFill>
                  <a:schemeClr val="tx1"/>
                </a:solidFill>
                <a:effectLst/>
                <a:latin typeface="+mn-lt"/>
                <a:ea typeface="+mn-ea"/>
                <a:cs typeface="+mn-cs"/>
              </a:rPr>
              <a:t> to have a better operation, more efficient and effective services. </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Trend Reports is what SM Hotel use to base if there is a need for an increase or decrease of employees on the upcoming months. </a:t>
            </a:r>
          </a:p>
        </p:txBody>
      </p:sp>
      <p:sp>
        <p:nvSpPr>
          <p:cNvPr id="4" name="Slide Number Placeholder 3"/>
          <p:cNvSpPr>
            <a:spLocks noGrp="1"/>
          </p:cNvSpPr>
          <p:nvPr>
            <p:ph type="sldNum" sz="quarter" idx="10"/>
          </p:nvPr>
        </p:nvSpPr>
        <p:spPr/>
        <p:txBody>
          <a:bodyPr/>
          <a:lstStyle/>
          <a:p>
            <a:fld id="{EB6C1BC5-6246-4A12-97B9-266F41ADC39E}" type="slidenum">
              <a:rPr lang="en-US" smtClean="0"/>
              <a:t>3</a:t>
            </a:fld>
            <a:endParaRPr lang="en-US"/>
          </a:p>
        </p:txBody>
      </p:sp>
    </p:spTree>
    <p:extLst>
      <p:ext uri="{BB962C8B-B14F-4D97-AF65-F5344CB8AC3E}">
        <p14:creationId xmlns:p14="http://schemas.microsoft.com/office/powerpoint/2010/main" val="71236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In some industries employees represents the company and</a:t>
            </a:r>
            <a:r>
              <a:rPr lang="en-US" sz="1200" b="0" i="0" kern="1200" baseline="0" dirty="0" smtClean="0">
                <a:solidFill>
                  <a:schemeClr val="tx1"/>
                </a:solidFill>
                <a:effectLst/>
                <a:latin typeface="+mn-lt"/>
                <a:ea typeface="+mn-ea"/>
                <a:cs typeface="+mn-cs"/>
              </a:rPr>
              <a:t> mostly</a:t>
            </a:r>
            <a:r>
              <a:rPr lang="en-US" sz="1200" b="0" i="0" kern="1200" dirty="0" smtClean="0">
                <a:solidFill>
                  <a:schemeClr val="tx1"/>
                </a:solidFill>
                <a:effectLst/>
                <a:latin typeface="+mn-lt"/>
                <a:ea typeface="+mn-ea"/>
                <a:cs typeface="+mn-cs"/>
              </a:rPr>
              <a:t> the front-line of the organization</a:t>
            </a:r>
            <a:r>
              <a:rPr lang="en-US" sz="1200" b="0" i="0" kern="1200" baseline="0" dirty="0" smtClean="0">
                <a:solidFill>
                  <a:schemeClr val="tx1"/>
                </a:solidFill>
                <a:effectLst/>
                <a:latin typeface="+mn-lt"/>
                <a:ea typeface="+mn-ea"/>
                <a:cs typeface="+mn-cs"/>
              </a:rPr>
              <a:t> because they are the one who interacts with the guest, and a</a:t>
            </a:r>
            <a:r>
              <a:rPr lang="en-US" sz="1200" b="0" i="0" kern="1200" dirty="0" smtClean="0">
                <a:solidFill>
                  <a:schemeClr val="tx1"/>
                </a:solidFill>
                <a:effectLst/>
                <a:latin typeface="+mn-lt"/>
                <a:ea typeface="+mn-ea"/>
                <a:cs typeface="+mn-cs"/>
              </a:rPr>
              <a:t> dissatisfied customer can easily find another hotel if one of the employee’s gave a bad impression during his/her stay.</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where survey comes in and those data are weightily important to the hotel to react on what changes needs to be done. </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We aim</a:t>
            </a:r>
            <a:r>
              <a:rPr lang="en-US" sz="1200" b="0" i="0" kern="1200" baseline="0" dirty="0" smtClean="0">
                <a:solidFill>
                  <a:schemeClr val="tx1"/>
                </a:solidFill>
                <a:effectLst/>
                <a:latin typeface="+mn-lt"/>
                <a:ea typeface="+mn-ea"/>
                <a:cs typeface="+mn-cs"/>
              </a:rPr>
              <a:t> to</a:t>
            </a:r>
            <a:r>
              <a:rPr lang="en-US" sz="1200" b="0" i="0" kern="1200" dirty="0" smtClean="0">
                <a:solidFill>
                  <a:schemeClr val="tx1"/>
                </a:solidFill>
                <a:effectLst/>
                <a:latin typeface="+mn-lt"/>
                <a:ea typeface="+mn-ea"/>
                <a:cs typeface="+mn-cs"/>
              </a:rPr>
              <a:t> got them a better reports on what to do on the upcoming day, month and year.</a:t>
            </a:r>
            <a:endParaRPr lang="en-US" dirty="0" smtClean="0"/>
          </a:p>
          <a:p>
            <a:endParaRPr lang="en-US" dirty="0" smtClean="0"/>
          </a:p>
          <a:p>
            <a:r>
              <a:rPr lang="en-US" dirty="0" smtClean="0"/>
              <a:t>Front Desk, Porter,</a:t>
            </a:r>
            <a:r>
              <a:rPr lang="en-US" baseline="0" dirty="0" smtClean="0"/>
              <a:t> Concierge, Housekeeping, Room Service, Kitchen Staff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EB6C1BC5-6246-4A12-97B9-266F41ADC39E}" type="slidenum">
              <a:rPr lang="en-US" smtClean="0"/>
              <a:t>4</a:t>
            </a:fld>
            <a:endParaRPr lang="en-US"/>
          </a:p>
        </p:txBody>
      </p:sp>
    </p:spTree>
    <p:extLst>
      <p:ext uri="{BB962C8B-B14F-4D97-AF65-F5344CB8AC3E}">
        <p14:creationId xmlns:p14="http://schemas.microsoft.com/office/powerpoint/2010/main" val="1514459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6C1BC5-6246-4A12-97B9-266F41ADC39E}" type="slidenum">
              <a:rPr lang="en-US" smtClean="0"/>
              <a:t>5</a:t>
            </a:fld>
            <a:endParaRPr lang="en-US"/>
          </a:p>
        </p:txBody>
      </p:sp>
    </p:spTree>
    <p:extLst>
      <p:ext uri="{BB962C8B-B14F-4D97-AF65-F5344CB8AC3E}">
        <p14:creationId xmlns:p14="http://schemas.microsoft.com/office/powerpoint/2010/main" val="1270480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6C1BC5-6246-4A12-97B9-266F41ADC39E}" type="slidenum">
              <a:rPr lang="en-US" smtClean="0"/>
              <a:t>6</a:t>
            </a:fld>
            <a:endParaRPr lang="en-US"/>
          </a:p>
        </p:txBody>
      </p:sp>
    </p:spTree>
    <p:extLst>
      <p:ext uri="{BB962C8B-B14F-4D97-AF65-F5344CB8AC3E}">
        <p14:creationId xmlns:p14="http://schemas.microsoft.com/office/powerpoint/2010/main" val="4052896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study is about creating a predictive analytics system for SM Hotels and Conventions. Users are able to read the reports as long as system administrator have registered them in the system. The focus would be the employee performance, on what to retain to keep the efficiency and effectiveness of the normal operation of the company, we base this from the survey results. Anything about income and expense of the organization are considered insignificant for survey results is our basis and this does not contain income and expense. Output should be able to suggest a solution for the complains and to be able to tell the cause of those complain. Reports are submitted on monthly basis.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B6C1BC5-6246-4A12-97B9-266F41ADC39E}" type="slidenum">
              <a:rPr lang="en-US" smtClean="0"/>
              <a:t>8</a:t>
            </a:fld>
            <a:endParaRPr lang="en-US"/>
          </a:p>
        </p:txBody>
      </p:sp>
    </p:spTree>
    <p:extLst>
      <p:ext uri="{BB962C8B-B14F-4D97-AF65-F5344CB8AC3E}">
        <p14:creationId xmlns:p14="http://schemas.microsoft.com/office/powerpoint/2010/main" val="643323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4106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1840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17638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00705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42934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57648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6430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7490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3229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69814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18887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86560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7663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871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6428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1361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57705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9/3/2017</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8738924"/>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gif"/><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gif"/><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Predictive Analytics</a:t>
            </a:r>
            <a:endParaRPr lang="en-US" dirty="0"/>
          </a:p>
        </p:txBody>
      </p:sp>
      <p:sp>
        <p:nvSpPr>
          <p:cNvPr id="3" name="Subtitle 2"/>
          <p:cNvSpPr>
            <a:spLocks noGrp="1"/>
          </p:cNvSpPr>
          <p:nvPr>
            <p:ph type="subTitle" idx="1"/>
          </p:nvPr>
        </p:nvSpPr>
        <p:spPr>
          <a:xfrm>
            <a:off x="-1855788" y="4533900"/>
            <a:ext cx="8689976" cy="1638300"/>
          </a:xfrm>
        </p:spPr>
        <p:txBody>
          <a:bodyPr>
            <a:normAutofit fontScale="85000" lnSpcReduction="20000"/>
          </a:bodyPr>
          <a:lstStyle/>
          <a:p>
            <a:r>
              <a:rPr lang="en-US" dirty="0" smtClean="0"/>
              <a:t>Members:      </a:t>
            </a:r>
            <a:r>
              <a:rPr lang="en-US" dirty="0" err="1" smtClean="0"/>
              <a:t>Colinares</a:t>
            </a:r>
            <a:r>
              <a:rPr lang="en-US" dirty="0" smtClean="0"/>
              <a:t>, </a:t>
            </a:r>
            <a:r>
              <a:rPr lang="en-US" dirty="0" err="1" smtClean="0"/>
              <a:t>Raylanne</a:t>
            </a:r>
            <a:r>
              <a:rPr lang="en-US" dirty="0" smtClean="0"/>
              <a:t/>
            </a:r>
            <a:br>
              <a:rPr lang="en-US" dirty="0" smtClean="0"/>
            </a:br>
            <a:r>
              <a:rPr lang="en-US" dirty="0" smtClean="0"/>
              <a:t>		</a:t>
            </a:r>
            <a:r>
              <a:rPr lang="en-US" dirty="0" err="1" smtClean="0"/>
              <a:t>Landig</a:t>
            </a:r>
            <a:r>
              <a:rPr lang="en-US" dirty="0" smtClean="0"/>
              <a:t>, Maria </a:t>
            </a:r>
            <a:r>
              <a:rPr lang="en-US" dirty="0" err="1" smtClean="0"/>
              <a:t>Chrisva</a:t>
            </a:r>
            <a:r>
              <a:rPr lang="en-US" dirty="0"/>
              <a:t/>
            </a:r>
            <a:br>
              <a:rPr lang="en-US" dirty="0"/>
            </a:br>
            <a:r>
              <a:rPr lang="en-US" dirty="0" smtClean="0"/>
              <a:t>	        Salazar, Ma Aurora</a:t>
            </a:r>
            <a:br>
              <a:rPr lang="en-US" dirty="0" smtClean="0"/>
            </a:br>
            <a:r>
              <a:rPr lang="en-US" dirty="0" smtClean="0"/>
              <a:t>	    	     	         </a:t>
            </a:r>
            <a:r>
              <a:rPr lang="en-US" dirty="0" err="1" smtClean="0"/>
              <a:t>Sy</a:t>
            </a:r>
            <a:r>
              <a:rPr lang="en-US" dirty="0" smtClean="0"/>
              <a:t>, Davvid Paulo (Project Manager)</a:t>
            </a:r>
            <a:br>
              <a:rPr lang="en-US" dirty="0" smtClean="0"/>
            </a:br>
            <a:r>
              <a:rPr lang="en-US" dirty="0" smtClean="0"/>
              <a:t>	 </a:t>
            </a:r>
            <a:r>
              <a:rPr lang="en-US" dirty="0" err="1" smtClean="0"/>
              <a:t>Ysulan</a:t>
            </a:r>
            <a:r>
              <a:rPr lang="en-US" dirty="0" smtClean="0"/>
              <a:t>, Lorenz</a:t>
            </a:r>
          </a:p>
        </p:txBody>
      </p:sp>
    </p:spTree>
    <p:extLst>
      <p:ext uri="{BB962C8B-B14F-4D97-AF65-F5344CB8AC3E}">
        <p14:creationId xmlns:p14="http://schemas.microsoft.com/office/powerpoint/2010/main" val="14493988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Report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2942" y="1935921"/>
            <a:ext cx="5015466" cy="4181692"/>
          </a:xfrm>
        </p:spPr>
      </p:pic>
    </p:spTree>
    <p:extLst>
      <p:ext uri="{BB962C8B-B14F-4D97-AF65-F5344CB8AC3E}">
        <p14:creationId xmlns:p14="http://schemas.microsoft.com/office/powerpoint/2010/main" val="38886320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dirty="0"/>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2943" y="1609508"/>
            <a:ext cx="5015466" cy="4181692"/>
          </a:xfrm>
          <a:prstGeom prst="rect">
            <a:avLst/>
          </a:prstGeom>
        </p:spPr>
      </p:pic>
    </p:spTree>
    <p:extLst>
      <p:ext uri="{BB962C8B-B14F-4D97-AF65-F5344CB8AC3E}">
        <p14:creationId xmlns:p14="http://schemas.microsoft.com/office/powerpoint/2010/main" val="2977314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dirty="0"/>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2943" y="1609508"/>
            <a:ext cx="5015466" cy="4181692"/>
          </a:xfrm>
          <a:prstGeom prst="rect">
            <a:avLst/>
          </a:prstGeom>
        </p:spPr>
      </p:pic>
    </p:spTree>
    <p:extLst>
      <p:ext uri="{BB962C8B-B14F-4D97-AF65-F5344CB8AC3E}">
        <p14:creationId xmlns:p14="http://schemas.microsoft.com/office/powerpoint/2010/main" val="3186883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2943" y="1609508"/>
            <a:ext cx="5015466" cy="4181692"/>
          </a:xfrm>
          <a:prstGeom prst="rect">
            <a:avLst/>
          </a:prstGeom>
        </p:spPr>
      </p:pic>
    </p:spTree>
    <p:extLst>
      <p:ext uri="{BB962C8B-B14F-4D97-AF65-F5344CB8AC3E}">
        <p14:creationId xmlns:p14="http://schemas.microsoft.com/office/powerpoint/2010/main" val="995201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75" y="-3634016"/>
            <a:ext cx="5028996" cy="3271706"/>
          </a:xfrm>
          <a:prstGeom prst="rect">
            <a:avLst/>
          </a:prstGeom>
        </p:spPr>
      </p:pic>
      <p:sp>
        <p:nvSpPr>
          <p:cNvPr id="2" name="Title 1"/>
          <p:cNvSpPr>
            <a:spLocks noGrp="1"/>
          </p:cNvSpPr>
          <p:nvPr>
            <p:ph type="title"/>
          </p:nvPr>
        </p:nvSpPr>
        <p:spPr/>
        <p:txBody>
          <a:bodyPr/>
          <a:lstStyle/>
          <a:p>
            <a:r>
              <a:rPr lang="en-US" dirty="0" smtClean="0"/>
              <a:t>Introduction</a:t>
            </a:r>
            <a:endParaRPr lang="en-US" dirty="0"/>
          </a:p>
        </p:txBody>
      </p:sp>
      <p:pic>
        <p:nvPicPr>
          <p:cNvPr id="1026" name="Picture 2" descr="Resulta ng larawan para sa hotel employee"/>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913775" y="2214694"/>
            <a:ext cx="3931828" cy="32717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8560" y="-3634016"/>
            <a:ext cx="5028996" cy="3271706"/>
          </a:xfrm>
          <a:prstGeom prst="rect">
            <a:avLst/>
          </a:prstGeom>
        </p:spPr>
      </p:pic>
      <p:pic>
        <p:nvPicPr>
          <p:cNvPr id="5" name="Picture 2" descr="Image result for displeasu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2742" y="3032614"/>
            <a:ext cx="1635865" cy="16358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sulta ng larawan para sa raffles makat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9139" y="2124106"/>
            <a:ext cx="2794001" cy="180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Rectangle 5"/>
          <p:cNvSpPr/>
          <p:nvPr/>
        </p:nvSpPr>
        <p:spPr>
          <a:xfrm>
            <a:off x="2643095" y="3773617"/>
            <a:ext cx="1489510" cy="307777"/>
          </a:xfrm>
          <a:prstGeom prst="rect">
            <a:avLst/>
          </a:prstGeom>
          <a:noFill/>
        </p:spPr>
        <p:txBody>
          <a:bodyPr wrap="none" lIns="91440" tIns="45720" rIns="91440" bIns="45720">
            <a:spAutoFit/>
          </a:bodyPr>
          <a:lstStyle/>
          <a:p>
            <a:pPr algn="ctr"/>
            <a:r>
              <a:rPr lang="en-US" sz="1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Raffles Makati</a:t>
            </a:r>
            <a:endParaRPr lang="en-US" sz="1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22" name="Picture 12" descr="Resulta ng larawan para sa Club Punta Fue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35746" y="2124105"/>
            <a:ext cx="2701924" cy="180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6" name="Picture 10" descr="Resulta ng larawan para sa tagaytay hote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69265" y="4605066"/>
            <a:ext cx="2794001" cy="17626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9" name="Rectangle 8"/>
          <p:cNvSpPr/>
          <p:nvPr/>
        </p:nvSpPr>
        <p:spPr>
          <a:xfrm>
            <a:off x="2484426" y="6213845"/>
            <a:ext cx="1963678" cy="307777"/>
          </a:xfrm>
          <a:prstGeom prst="rect">
            <a:avLst/>
          </a:prstGeom>
        </p:spPr>
        <p:txBody>
          <a:bodyPr wrap="none">
            <a:spAutoFit/>
          </a:bodyPr>
          <a:lstStyle/>
          <a:p>
            <a:pPr algn="ctr"/>
            <a:r>
              <a:rPr lang="en-US" sz="1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Lake Hotel </a:t>
            </a:r>
            <a:r>
              <a:rPr lang="en-US" sz="1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Tagaytay</a:t>
            </a:r>
            <a:endParaRPr lang="en-US" sz="1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pic>
        <p:nvPicPr>
          <p:cNvPr id="28" name="Picture 14" descr="Resulta ng larawan para sa Marco Polo Plaza Cebu"/>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8083" y="4596555"/>
            <a:ext cx="2701924" cy="17711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0" name="Rectangle 9"/>
          <p:cNvSpPr/>
          <p:nvPr/>
        </p:nvSpPr>
        <p:spPr>
          <a:xfrm>
            <a:off x="7569895" y="6230617"/>
            <a:ext cx="2233625" cy="307777"/>
          </a:xfrm>
          <a:prstGeom prst="rect">
            <a:avLst/>
          </a:prstGeom>
        </p:spPr>
        <p:txBody>
          <a:bodyPr wrap="none">
            <a:spAutoFit/>
          </a:bodyPr>
          <a:lstStyle/>
          <a:p>
            <a:pPr algn="ctr"/>
            <a:r>
              <a:rPr lang="en-US" sz="1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Marco Polo Plaza Cebu</a:t>
            </a:r>
            <a:endParaRPr lang="en-US" sz="1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232803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026"/>
                                        </p:tgtEl>
                                      </p:cBhvr>
                                    </p:animEffect>
                                    <p:set>
                                      <p:cBhvr>
                                        <p:cTn id="14" dur="1" fill="hold">
                                          <p:stCondLst>
                                            <p:cond delay="499"/>
                                          </p:stCondLst>
                                        </p:cTn>
                                        <p:tgtEl>
                                          <p:spTgt spid="102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2.08333E-7 3.7037E-6 L 0.00052 0.84722 " pathEditMode="relative" rAng="0" ptsTypes="AA">
                                      <p:cBhvr>
                                        <p:cTn id="18" dur="2000" fill="hold"/>
                                        <p:tgtEl>
                                          <p:spTgt spid="3"/>
                                        </p:tgtEl>
                                        <p:attrNameLst>
                                          <p:attrName>ppt_x</p:attrName>
                                          <p:attrName>ppt_y</p:attrName>
                                        </p:attrNameLst>
                                      </p:cBhvr>
                                      <p:rCtr x="26" y="42361"/>
                                    </p:animMotion>
                                  </p:childTnLst>
                                </p:cTn>
                              </p:par>
                              <p:par>
                                <p:cTn id="19" presetID="42" presetClass="path" presetSubtype="0" accel="50000" decel="50000" fill="hold" nodeType="withEffect">
                                  <p:stCondLst>
                                    <p:cond delay="0"/>
                                  </p:stCondLst>
                                  <p:childTnLst>
                                    <p:animMotion origin="layout" path="M 1.25E-6 3.7037E-6 L 0.00521 0.84722 " pathEditMode="relative" rAng="0" ptsTypes="AA">
                                      <p:cBhvr>
                                        <p:cTn id="20" dur="2000" fill="hold"/>
                                        <p:tgtEl>
                                          <p:spTgt spid="4"/>
                                        </p:tgtEl>
                                        <p:attrNameLst>
                                          <p:attrName>ppt_x</p:attrName>
                                          <p:attrName>ppt_y</p:attrName>
                                        </p:attrNameLst>
                                      </p:cBhvr>
                                      <p:rCtr x="260" y="42361"/>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xit" presetSubtype="8" fill="hold" nodeType="clickEffect">
                                  <p:stCondLst>
                                    <p:cond delay="0"/>
                                  </p:stCondLst>
                                  <p:childTnLst>
                                    <p:anim calcmode="lin" valueType="num">
                                      <p:cBhvr additive="base">
                                        <p:cTn id="29" dur="500"/>
                                        <p:tgtEl>
                                          <p:spTgt spid="3"/>
                                        </p:tgtEl>
                                        <p:attrNameLst>
                                          <p:attrName>ppt_x</p:attrName>
                                        </p:attrNameLst>
                                      </p:cBhvr>
                                      <p:tavLst>
                                        <p:tav tm="0">
                                          <p:val>
                                            <p:strVal val="ppt_x"/>
                                          </p:val>
                                        </p:tav>
                                        <p:tav tm="100000">
                                          <p:val>
                                            <p:strVal val="0-ppt_w/2"/>
                                          </p:val>
                                        </p:tav>
                                      </p:tavLst>
                                    </p:anim>
                                    <p:anim calcmode="lin" valueType="num">
                                      <p:cBhvr additive="base">
                                        <p:cTn id="30" dur="500"/>
                                        <p:tgtEl>
                                          <p:spTgt spid="3"/>
                                        </p:tgtEl>
                                        <p:attrNameLst>
                                          <p:attrName>ppt_y</p:attrName>
                                        </p:attrNameLst>
                                      </p:cBhvr>
                                      <p:tavLst>
                                        <p:tav tm="0">
                                          <p:val>
                                            <p:strVal val="ppt_y"/>
                                          </p:val>
                                        </p:tav>
                                        <p:tav tm="100000">
                                          <p:val>
                                            <p:strVal val="ppt_y"/>
                                          </p:val>
                                        </p:tav>
                                      </p:tavLst>
                                    </p:anim>
                                    <p:set>
                                      <p:cBhvr>
                                        <p:cTn id="31" dur="1" fill="hold">
                                          <p:stCondLst>
                                            <p:cond delay="499"/>
                                          </p:stCondLst>
                                        </p:cTn>
                                        <p:tgtEl>
                                          <p:spTgt spid="3"/>
                                        </p:tgtEl>
                                        <p:attrNameLst>
                                          <p:attrName>style.visibility</p:attrName>
                                        </p:attrNameLst>
                                      </p:cBhvr>
                                      <p:to>
                                        <p:strVal val="hidden"/>
                                      </p:to>
                                    </p:set>
                                  </p:childTnLst>
                                </p:cTn>
                              </p:par>
                              <p:par>
                                <p:cTn id="32" presetID="2" presetClass="exit" presetSubtype="2" fill="hold" nodeType="withEffect">
                                  <p:stCondLst>
                                    <p:cond delay="0"/>
                                  </p:stCondLst>
                                  <p:childTnLst>
                                    <p:anim calcmode="lin" valueType="num">
                                      <p:cBhvr additive="base">
                                        <p:cTn id="33" dur="500"/>
                                        <p:tgtEl>
                                          <p:spTgt spid="4"/>
                                        </p:tgtEl>
                                        <p:attrNameLst>
                                          <p:attrName>ppt_x</p:attrName>
                                        </p:attrNameLst>
                                      </p:cBhvr>
                                      <p:tavLst>
                                        <p:tav tm="0">
                                          <p:val>
                                            <p:strVal val="ppt_x"/>
                                          </p:val>
                                        </p:tav>
                                        <p:tav tm="100000">
                                          <p:val>
                                            <p:strVal val="1+ppt_w/2"/>
                                          </p:val>
                                        </p:tav>
                                      </p:tavLst>
                                    </p:anim>
                                    <p:anim calcmode="lin" valueType="num">
                                      <p:cBhvr additive="base">
                                        <p:cTn id="34" dur="500"/>
                                        <p:tgtEl>
                                          <p:spTgt spid="4"/>
                                        </p:tgtEl>
                                        <p:attrNameLst>
                                          <p:attrName>ppt_y</p:attrName>
                                        </p:attrNameLst>
                                      </p:cBhvr>
                                      <p:tavLst>
                                        <p:tav tm="0">
                                          <p:val>
                                            <p:strVal val="ppt_y"/>
                                          </p:val>
                                        </p:tav>
                                        <p:tav tm="100000">
                                          <p:val>
                                            <p:strVal val="ppt_y"/>
                                          </p:val>
                                        </p:tav>
                                      </p:tavLst>
                                    </p:anim>
                                    <p:set>
                                      <p:cBhvr>
                                        <p:cTn id="35" dur="1" fill="hold">
                                          <p:stCondLst>
                                            <p:cond delay="499"/>
                                          </p:stCondLst>
                                        </p:cTn>
                                        <p:tgtEl>
                                          <p:spTgt spid="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nodeType="clickEffect">
                                  <p:stCondLst>
                                    <p:cond delay="0"/>
                                  </p:stCondLst>
                                  <p:childTnLst>
                                    <p:animMotion origin="layout" path="M 8.33333E-7 -2.59259E-6 L -0.378 -0.38264 " pathEditMode="relative" rAng="0" ptsTypes="AA">
                                      <p:cBhvr>
                                        <p:cTn id="39" dur="2000" fill="hold"/>
                                        <p:tgtEl>
                                          <p:spTgt spid="5"/>
                                        </p:tgtEl>
                                        <p:attrNameLst>
                                          <p:attrName>ppt_x</p:attrName>
                                          <p:attrName>ppt_y</p:attrName>
                                        </p:attrNameLst>
                                      </p:cBhvr>
                                      <p:rCtr x="-18906" y="-19144"/>
                                    </p:animMotion>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ppt_x"/>
                                          </p:val>
                                        </p:tav>
                                        <p:tav tm="100000">
                                          <p:val>
                                            <p:strVal val="#ppt_x"/>
                                          </p:val>
                                        </p:tav>
                                      </p:tavLst>
                                    </p:anim>
                                    <p:anim calcmode="lin" valueType="num">
                                      <p:cBhvr additive="base">
                                        <p:cTn id="45" dur="500" fill="hold"/>
                                        <p:tgtEl>
                                          <p:spTgt spid="17"/>
                                        </p:tgtEl>
                                        <p:attrNameLst>
                                          <p:attrName>ppt_y</p:attrName>
                                        </p:attrNameLst>
                                      </p:cBhvr>
                                      <p:tavLst>
                                        <p:tav tm="0">
                                          <p:val>
                                            <p:strVal val="1+#ppt_h/2"/>
                                          </p:val>
                                        </p:tav>
                                        <p:tav tm="100000">
                                          <p:val>
                                            <p:strVal val="#ppt_y"/>
                                          </p:val>
                                        </p:tav>
                                      </p:tavLst>
                                    </p:anim>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9"/>
                                        </p:tgtEl>
                                        <p:attrNameLst>
                                          <p:attrName>style.visibility</p:attrName>
                                        </p:attrNameLst>
                                      </p:cBhvr>
                                      <p:to>
                                        <p:strVal val="visible"/>
                                      </p:to>
                                    </p:set>
                                  </p:childTnLst>
                                </p:cTn>
                              </p:par>
                              <p:par>
                                <p:cTn id="64" presetID="2" presetClass="entr" presetSubtype="4"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fill="hold"/>
                                        <p:tgtEl>
                                          <p:spTgt spid="28"/>
                                        </p:tgtEl>
                                        <p:attrNameLst>
                                          <p:attrName>ppt_x</p:attrName>
                                        </p:attrNameLst>
                                      </p:cBhvr>
                                      <p:tavLst>
                                        <p:tav tm="0">
                                          <p:val>
                                            <p:strVal val="#ppt_x"/>
                                          </p:val>
                                        </p:tav>
                                        <p:tav tm="100000">
                                          <p:val>
                                            <p:strVal val="#ppt_x"/>
                                          </p:val>
                                        </p:tav>
                                      </p:tavLst>
                                    </p:anim>
                                    <p:anim calcmode="lin" valueType="num">
                                      <p:cBhvr additive="base">
                                        <p:cTn id="67" dur="500" fill="hold"/>
                                        <p:tgtEl>
                                          <p:spTgt spid="28"/>
                                        </p:tgtEl>
                                        <p:attrNameLst>
                                          <p:attrName>ppt_y</p:attrName>
                                        </p:attrNameLst>
                                      </p:cBhvr>
                                      <p:tavLst>
                                        <p:tav tm="0">
                                          <p:val>
                                            <p:strVal val="1+#ppt_h/2"/>
                                          </p:val>
                                        </p:tav>
                                        <p:tav tm="100000">
                                          <p:val>
                                            <p:strVal val="#ppt_y"/>
                                          </p:val>
                                        </p:tav>
                                      </p:tavLst>
                                    </p:anim>
                                  </p:childTnLst>
                                </p:cTn>
                              </p:par>
                            </p:childTnLst>
                          </p:cTn>
                        </p:par>
                        <p:par>
                          <p:cTn id="68" fill="hold">
                            <p:stCondLst>
                              <p:cond delay="1000"/>
                            </p:stCondLst>
                            <p:childTnLst>
                              <p:par>
                                <p:cTn id="69" presetID="1" presetClass="entr" presetSubtype="0" fill="hold" grpId="0" nodeType="after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Context	</a:t>
            </a:r>
            <a:endParaRPr lang="en-US" dirty="0"/>
          </a:p>
        </p:txBody>
      </p:sp>
      <p:sp>
        <p:nvSpPr>
          <p:cNvPr id="3" name="Content Placeholder 2"/>
          <p:cNvSpPr>
            <a:spLocks noGrp="1"/>
          </p:cNvSpPr>
          <p:nvPr>
            <p:ph idx="1"/>
          </p:nvPr>
        </p:nvSpPr>
        <p:spPr/>
        <p:txBody>
          <a:bodyPr/>
          <a:lstStyle/>
          <a:p>
            <a:r>
              <a:rPr lang="en-US" dirty="0" smtClean="0"/>
              <a:t>SM Hotels and Convention (SMHC) don’t have predictive analytics</a:t>
            </a:r>
          </a:p>
          <a:p>
            <a:r>
              <a:rPr lang="en-US" dirty="0" smtClean="0"/>
              <a:t>Rely on reports</a:t>
            </a:r>
          </a:p>
          <a:p>
            <a:r>
              <a:rPr lang="en-US" dirty="0"/>
              <a:t>Better </a:t>
            </a:r>
            <a:r>
              <a:rPr lang="en-US" dirty="0" smtClean="0"/>
              <a:t>operation</a:t>
            </a:r>
          </a:p>
          <a:p>
            <a:r>
              <a:rPr lang="en-US" dirty="0" smtClean="0"/>
              <a:t>Trend Report</a:t>
            </a:r>
          </a:p>
          <a:p>
            <a:pPr marL="0" indent="0">
              <a:buNone/>
            </a:pPr>
            <a:endParaRPr lang="en-US" dirty="0"/>
          </a:p>
        </p:txBody>
      </p:sp>
    </p:spTree>
    <p:extLst>
      <p:ext uri="{BB962C8B-B14F-4D97-AF65-F5344CB8AC3E}">
        <p14:creationId xmlns:p14="http://schemas.microsoft.com/office/powerpoint/2010/main" val="27375346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and Description</a:t>
            </a:r>
            <a:endParaRPr lang="en-US" dirty="0"/>
          </a:p>
        </p:txBody>
      </p:sp>
      <p:sp>
        <p:nvSpPr>
          <p:cNvPr id="3" name="Content Placeholder 2"/>
          <p:cNvSpPr>
            <a:spLocks noGrp="1"/>
          </p:cNvSpPr>
          <p:nvPr>
            <p:ph idx="1"/>
          </p:nvPr>
        </p:nvSpPr>
        <p:spPr/>
        <p:txBody>
          <a:bodyPr/>
          <a:lstStyle/>
          <a:p>
            <a:r>
              <a:rPr lang="en-US" dirty="0" smtClean="0"/>
              <a:t>Employees are the front-line of the company</a:t>
            </a:r>
          </a:p>
          <a:p>
            <a:r>
              <a:rPr lang="en-US" dirty="0" smtClean="0"/>
              <a:t>Hotel industry is getting bigger</a:t>
            </a:r>
          </a:p>
          <a:p>
            <a:r>
              <a:rPr lang="en-US" dirty="0" smtClean="0"/>
              <a:t>Find a new hotel</a:t>
            </a:r>
          </a:p>
          <a:p>
            <a:r>
              <a:rPr lang="en-US" dirty="0" smtClean="0"/>
              <a:t>Survey data</a:t>
            </a:r>
          </a:p>
          <a:p>
            <a:r>
              <a:rPr lang="en-US" dirty="0" smtClean="0"/>
              <a:t>Has necessary reports</a:t>
            </a:r>
          </a:p>
          <a:p>
            <a:endParaRPr lang="en-US" dirty="0"/>
          </a:p>
        </p:txBody>
      </p:sp>
    </p:spTree>
    <p:extLst>
      <p:ext uri="{BB962C8B-B14F-4D97-AF65-F5344CB8AC3E}">
        <p14:creationId xmlns:p14="http://schemas.microsoft.com/office/powerpoint/2010/main" val="19959411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lstStyle/>
          <a:p>
            <a:pPr marL="0" indent="0">
              <a:buNone/>
            </a:pPr>
            <a:r>
              <a:rPr lang="en-US" b="1" dirty="0" smtClean="0"/>
              <a:t>Main Objective:</a:t>
            </a:r>
          </a:p>
          <a:p>
            <a:r>
              <a:rPr lang="en-US" dirty="0">
                <a:effectLst/>
              </a:rPr>
              <a:t> </a:t>
            </a:r>
            <a:r>
              <a:rPr lang="en-US" dirty="0" smtClean="0">
                <a:effectLst/>
              </a:rPr>
              <a:t>To develop </a:t>
            </a:r>
            <a:r>
              <a:rPr lang="en-US" dirty="0">
                <a:effectLst/>
              </a:rPr>
              <a:t>an automated Predictive Analytics system for SM Hotels and Conventions that would retain a great level of efficient and effective service of their </a:t>
            </a:r>
            <a:r>
              <a:rPr lang="en-US" dirty="0" smtClean="0">
                <a:effectLst/>
              </a:rPr>
              <a:t>organization.</a:t>
            </a:r>
          </a:p>
          <a:p>
            <a:pPr marL="0" indent="0">
              <a:buNone/>
            </a:pPr>
            <a:endParaRPr lang="en-US" b="1" dirty="0"/>
          </a:p>
        </p:txBody>
      </p:sp>
    </p:spTree>
    <p:extLst>
      <p:ext uri="{BB962C8B-B14F-4D97-AF65-F5344CB8AC3E}">
        <p14:creationId xmlns:p14="http://schemas.microsoft.com/office/powerpoint/2010/main" val="24280926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b="1" dirty="0" smtClean="0"/>
              <a:t>Specific Objective:</a:t>
            </a:r>
          </a:p>
          <a:p>
            <a:pPr lvl="0"/>
            <a:r>
              <a:rPr lang="en-US" dirty="0">
                <a:effectLst/>
              </a:rPr>
              <a:t>To analyze the survey results and base there to come up with suggestions on what should be retained and changed, so that managers can have a clearer picture on what aspect to improve </a:t>
            </a:r>
          </a:p>
          <a:p>
            <a:pPr marL="0" indent="0">
              <a:buNone/>
            </a:pPr>
            <a:endParaRPr lang="en-US" dirty="0" smtClean="0">
              <a:effectLst/>
            </a:endParaRPr>
          </a:p>
          <a:p>
            <a:pPr lvl="0"/>
            <a:r>
              <a:rPr lang="en-US" dirty="0">
                <a:effectLst/>
              </a:rPr>
              <a:t>To provide the decision makers a report monthly and yearly </a:t>
            </a:r>
            <a:r>
              <a:rPr lang="en-US" dirty="0" smtClean="0">
                <a:effectLst/>
              </a:rPr>
              <a:t>basis</a:t>
            </a:r>
          </a:p>
          <a:p>
            <a:pPr lvl="0"/>
            <a:endParaRPr lang="en-US" dirty="0" smtClean="0">
              <a:effectLst/>
            </a:endParaRPr>
          </a:p>
          <a:p>
            <a:r>
              <a:rPr lang="en-US" dirty="0">
                <a:effectLst/>
              </a:rPr>
              <a:t>To be able to dig deeper on the complains of the guest</a:t>
            </a:r>
          </a:p>
          <a:p>
            <a:pPr lvl="0"/>
            <a:endParaRPr lang="en-US" dirty="0">
              <a:effectLst/>
            </a:endParaRPr>
          </a:p>
          <a:p>
            <a:pPr marL="0" indent="0">
              <a:buNone/>
            </a:pPr>
            <a:r>
              <a:rPr lang="en-US" dirty="0"/>
              <a:t/>
            </a:r>
            <a:br>
              <a:rPr lang="en-US" dirty="0"/>
            </a:br>
            <a:endParaRPr lang="en-US" dirty="0">
              <a:effectLst/>
            </a:endParaRPr>
          </a:p>
        </p:txBody>
      </p:sp>
    </p:spTree>
    <p:extLst>
      <p:ext uri="{BB962C8B-B14F-4D97-AF65-F5344CB8AC3E}">
        <p14:creationId xmlns:p14="http://schemas.microsoft.com/office/powerpoint/2010/main" val="40912788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6142"/>
          <a:stretch/>
        </p:blipFill>
        <p:spPr>
          <a:xfrm>
            <a:off x="0" y="0"/>
            <a:ext cx="12192000" cy="6858000"/>
          </a:xfrm>
          <a:prstGeom prst="rect">
            <a:avLst/>
          </a:prstGeom>
        </p:spPr>
      </p:pic>
    </p:spTree>
    <p:extLst>
      <p:ext uri="{BB962C8B-B14F-4D97-AF65-F5344CB8AC3E}">
        <p14:creationId xmlns:p14="http://schemas.microsoft.com/office/powerpoint/2010/main" val="10606677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and limitation</a:t>
            </a:r>
            <a:endParaRPr lang="en-US" dirty="0"/>
          </a:p>
        </p:txBody>
      </p:sp>
      <p:sp>
        <p:nvSpPr>
          <p:cNvPr id="3" name="Content Placeholder 2"/>
          <p:cNvSpPr>
            <a:spLocks noGrp="1"/>
          </p:cNvSpPr>
          <p:nvPr>
            <p:ph idx="1"/>
          </p:nvPr>
        </p:nvSpPr>
        <p:spPr/>
        <p:txBody>
          <a:bodyPr/>
          <a:lstStyle/>
          <a:p>
            <a:r>
              <a:rPr lang="en-US" dirty="0" smtClean="0"/>
              <a:t>Create a predictive analytics for SM Hotels and Conventions</a:t>
            </a:r>
          </a:p>
          <a:p>
            <a:r>
              <a:rPr lang="en-US" dirty="0" smtClean="0"/>
              <a:t>Administrator manages users role</a:t>
            </a:r>
            <a:endParaRPr lang="en-US" dirty="0" smtClean="0"/>
          </a:p>
          <a:p>
            <a:r>
              <a:rPr lang="en-US" dirty="0" smtClean="0"/>
              <a:t>Should be able to tell what the problem is</a:t>
            </a:r>
          </a:p>
          <a:p>
            <a:r>
              <a:rPr lang="en-US" dirty="0" smtClean="0"/>
              <a:t>Should be able to suggest on what to do regarding the </a:t>
            </a:r>
            <a:r>
              <a:rPr lang="en-US" dirty="0" smtClean="0"/>
              <a:t>problem</a:t>
            </a:r>
          </a:p>
          <a:p>
            <a:r>
              <a:rPr lang="en-US" dirty="0" smtClean="0"/>
              <a:t>Income and expense </a:t>
            </a:r>
            <a:r>
              <a:rPr lang="en-US" dirty="0" smtClean="0"/>
              <a:t>are irrelevant</a:t>
            </a:r>
            <a:endParaRPr lang="en-US" dirty="0" smtClean="0"/>
          </a:p>
        </p:txBody>
      </p:sp>
    </p:spTree>
    <p:extLst>
      <p:ext uri="{BB962C8B-B14F-4D97-AF65-F5344CB8AC3E}">
        <p14:creationId xmlns:p14="http://schemas.microsoft.com/office/powerpoint/2010/main" val="10656714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078443" cy="732817"/>
          </a:xfrm>
        </p:spPr>
        <p:txBody>
          <a:bodyPr/>
          <a:lstStyle/>
          <a:p>
            <a:r>
              <a:rPr lang="en-US" dirty="0" smtClean="0"/>
              <a:t>Use Case Diagram</a:t>
            </a:r>
            <a:endParaRPr lang="en-US" dirty="0"/>
          </a:p>
        </p:txBody>
      </p:sp>
      <p:sp>
        <p:nvSpPr>
          <p:cNvPr id="3" name="Content Placeholder 2"/>
          <p:cNvSpPr>
            <a:spLocks noGrp="1"/>
          </p:cNvSpPr>
          <p:nvPr>
            <p:ph idx="1"/>
          </p:nvPr>
        </p:nvSpPr>
        <p:spPr/>
        <p:txBody>
          <a:bodyPr/>
          <a:lstStyle/>
          <a:p>
            <a:endParaRPr lang="en-US"/>
          </a:p>
        </p:txBody>
      </p:sp>
      <p:pic>
        <p:nvPicPr>
          <p:cNvPr id="6" name="Picture 5" descr="D:\SA---Structured---Predictive\Documentation\Diagram JPEG ver\Revised Use Case Diagram (Manual).jpg"/>
          <p:cNvPicPr/>
          <p:nvPr/>
        </p:nvPicPr>
        <p:blipFill>
          <a:blip r:embed="rId2">
            <a:extLst>
              <a:ext uri="{28A0092B-C50C-407E-A947-70E740481C1C}">
                <a14:useLocalDpi xmlns:a14="http://schemas.microsoft.com/office/drawing/2010/main" val="0"/>
              </a:ext>
            </a:extLst>
          </a:blip>
          <a:srcRect/>
          <a:stretch>
            <a:fillRect/>
          </a:stretch>
        </p:blipFill>
        <p:spPr bwMode="auto">
          <a:xfrm>
            <a:off x="3227705" y="836612"/>
            <a:ext cx="5736590" cy="5184775"/>
          </a:xfrm>
          <a:prstGeom prst="rect">
            <a:avLst/>
          </a:prstGeom>
          <a:noFill/>
          <a:ln>
            <a:noFill/>
          </a:ln>
        </p:spPr>
      </p:pic>
    </p:spTree>
    <p:extLst>
      <p:ext uri="{BB962C8B-B14F-4D97-AF65-F5344CB8AC3E}">
        <p14:creationId xmlns:p14="http://schemas.microsoft.com/office/powerpoint/2010/main" val="219840075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635</TotalTime>
  <Words>600</Words>
  <Application>Microsoft Office PowerPoint</Application>
  <PresentationFormat>Widescreen</PresentationFormat>
  <Paragraphs>57</Paragraphs>
  <Slides>13</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Bookman Old Style</vt:lpstr>
      <vt:lpstr>Calibri</vt:lpstr>
      <vt:lpstr>Rockwell</vt:lpstr>
      <vt:lpstr>Damask</vt:lpstr>
      <vt:lpstr>Predictive Analytics</vt:lpstr>
      <vt:lpstr>Introduction</vt:lpstr>
      <vt:lpstr>Project Context </vt:lpstr>
      <vt:lpstr>Purpose and Description</vt:lpstr>
      <vt:lpstr>Objective</vt:lpstr>
      <vt:lpstr>Objective</vt:lpstr>
      <vt:lpstr>PowerPoint Presentation</vt:lpstr>
      <vt:lpstr>Scope and limitation</vt:lpstr>
      <vt:lpstr>Use Case Diagram</vt:lpstr>
      <vt:lpstr>Sample Report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Analytics</dc:title>
  <dc:creator>Davvid</dc:creator>
  <cp:lastModifiedBy>Davvid</cp:lastModifiedBy>
  <cp:revision>48</cp:revision>
  <dcterms:created xsi:type="dcterms:W3CDTF">2017-08-25T16:12:36Z</dcterms:created>
  <dcterms:modified xsi:type="dcterms:W3CDTF">2017-09-03T14:31:15Z</dcterms:modified>
</cp:coreProperties>
</file>